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20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_rels/presentation.xml.rels" ContentType="application/vnd.openxmlformats-package.relationships+xml"/>
  <Override PartName="/ppt/media/image10.png" ContentType="image/png"/>
  <Override PartName="/ppt/media/image8.tif" ContentType="image/tiff"/>
  <Override PartName="/ppt/media/image7.tif" ContentType="image/tiff"/>
  <Override PartName="/ppt/media/image6.tif" ContentType="image/tiff"/>
  <Override PartName="/ppt/media/image9.png" ContentType="image/png"/>
  <Override PartName="/ppt/media/image22.tif" ContentType="image/tiff"/>
  <Override PartName="/ppt/media/image5.tif" ContentType="image/tiff"/>
  <Override PartName="/ppt/media/image13.png" ContentType="image/png"/>
  <Override PartName="/ppt/media/image4.tif" ContentType="image/tiff"/>
  <Override PartName="/ppt/media/image12.png" ContentType="image/png"/>
  <Override PartName="/ppt/media/image3.tif" ContentType="image/tiff"/>
  <Override PartName="/ppt/media/image11.png" ContentType="image/png"/>
  <Override PartName="/ppt/media/image2.tif" ContentType="image/tiff"/>
  <Override PartName="/ppt/media/image27.png" ContentType="image/png"/>
  <Override PartName="/ppt/media/image23.tif" ContentType="image/tiff"/>
  <Override PartName="/ppt/media/image15.png" ContentType="image/png"/>
  <Override PartName="/ppt/media/image26.png" ContentType="image/png"/>
  <Override PartName="/ppt/media/image14.png" ContentType="image/png"/>
  <Override PartName="/ppt/media/image25.png" ContentType="image/png"/>
  <Override PartName="/ppt/media/image20.png" ContentType="image/png"/>
  <Override PartName="/ppt/media/image17.tif" ContentType="image/tiff"/>
  <Override PartName="/ppt/media/image18.tif" ContentType="image/tiff"/>
  <Override PartName="/ppt/media/image21.png" ContentType="image/png"/>
  <Override PartName="/ppt/media/image19.png" ContentType="image/png"/>
  <Override PartName="/ppt/media/image16.png" ContentType="image/png"/>
  <Override PartName="/ppt/media/image1.png" ContentType="image/png"/>
  <Override PartName="/ppt/media/image24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FCB5FA3-321D-4838-8F7A-E67336A24C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On the one hand, use the image structure to guide the sampling process. On the other hand: aim to capture all possible object locations.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On the one hand, use the image structure to guide the sampling process. On the other hand: aim to capture all possible object locations.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On the one hand, use the image structure to guide the sampling process. On the other hand: aim to capture all possible object locations.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07B2E8-417A-4636-9A47-FC98DF8AD2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Input: image</a:t>
            </a:r>
            <a:endParaRPr b="0" lang="en-US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Output: object category and location for every object in the image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4307FD4-CF45-4DAE-A19A-8FDAE1F716B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Main idea: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821AA2-2CE4-4D01-A419-861B25F9029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asted-image.png" descr=""/>
          <p:cNvPicPr/>
          <p:nvPr/>
        </p:nvPicPr>
        <p:blipFill>
          <a:blip r:embed="rId2">
            <a:alphaModFix amt="10000"/>
          </a:blip>
          <a:srcRect l="11806" t="22311" r="0" b="2477"/>
          <a:stretch/>
        </p:blipFill>
        <p:spPr>
          <a:xfrm>
            <a:off x="-93240" y="-8280"/>
            <a:ext cx="6237360" cy="531864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98520" y="1804680"/>
            <a:ext cx="11494800" cy="3654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4540" spc="-1" strike="noStrike">
                <a:solidFill>
                  <a:srgbClr val="215380"/>
                </a:solidFill>
                <a:latin typeface="Calibri"/>
                <a:ea typeface="DejaVu Sans"/>
              </a:rPr>
              <a:t>CS6501: Deep Learning for Visual Recognition</a:t>
            </a:r>
            <a:endParaRPr b="0" lang="en-US" sz="454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hyperlink" Target="https://arxiv.org/abs/1504.08083" TargetMode="External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hyperlink" Target="https://arxiv.org/abs/1506.01497" TargetMode="External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arxiv.org/abs/1506.02640" TargetMode="External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ti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people.eecs.berkeley.edu/~rbg/papers/r-cnn-cvpr.pdf" TargetMode="External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834280" y="3323880"/>
            <a:ext cx="6426000" cy="1064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0840" rIns="6084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472c4"/>
                </a:solidFill>
                <a:latin typeface="Calibri"/>
                <a:ea typeface="DejaVu Sans"/>
              </a:rPr>
              <a:t>Object Detection I: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472c4"/>
                </a:solidFill>
                <a:latin typeface="Calibri"/>
                <a:ea typeface="DejaVu Sans"/>
              </a:rPr>
              <a:t>RCNN, Fast-RCNN, Faster-RCNN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834280" y="2983680"/>
            <a:ext cx="120240" cy="489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Picture 4" descr=""/>
          <p:cNvPicPr/>
          <p:nvPr/>
        </p:nvPicPr>
        <p:blipFill>
          <a:blip r:embed="rId1"/>
          <a:stretch/>
        </p:blipFill>
        <p:spPr>
          <a:xfrm>
            <a:off x="4966560" y="4754880"/>
            <a:ext cx="2254680" cy="149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06" name="Picture 3" descr=""/>
          <p:cNvPicPr/>
          <p:nvPr/>
        </p:nvPicPr>
        <p:blipFill>
          <a:blip r:embed="rId1"/>
          <a:stretch/>
        </p:blipFill>
        <p:spPr>
          <a:xfrm>
            <a:off x="5149800" y="274680"/>
            <a:ext cx="6613920" cy="264888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6574320" y="848880"/>
            <a:ext cx="1550520" cy="1697040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609480" y="1379880"/>
            <a:ext cx="3553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  <a:ea typeface="DejaVu Sans"/>
              </a:rPr>
              <a:t>First stage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: generate category-independent region proposals.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383400" y="2286000"/>
            <a:ext cx="40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2000 Region proposals for every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609480" y="3131280"/>
            <a:ext cx="44222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  <a:ea typeface="DejaVu Sans"/>
              </a:rPr>
              <a:t>Selective Search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: combine the strength of both an exhaustive search and segmentation.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DejaVu Sans"/>
              </a:rPr>
              <a:t>Uijlings et al.  IJCV 2013.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DejaVu Sans"/>
              </a:rPr>
              <a:t>ref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1" name="Picture 9" descr=""/>
          <p:cNvPicPr/>
          <p:nvPr/>
        </p:nvPicPr>
        <p:blipFill>
          <a:blip r:embed="rId2"/>
          <a:stretch/>
        </p:blipFill>
        <p:spPr>
          <a:xfrm>
            <a:off x="6087240" y="3203280"/>
            <a:ext cx="2816640" cy="281664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6904440" y="3228480"/>
            <a:ext cx="1220760" cy="1867320"/>
          </a:xfrm>
          <a:prstGeom prst="rect">
            <a:avLst/>
          </a:prstGeom>
          <a:noFill/>
          <a:ln w="38160">
            <a:solidFill>
              <a:srgbClr val="ffff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6847560" y="4732200"/>
            <a:ext cx="1342800" cy="1274400"/>
          </a:xfrm>
          <a:prstGeom prst="rect">
            <a:avLst/>
          </a:prstGeom>
          <a:noFill/>
          <a:ln w="38160">
            <a:solidFill>
              <a:srgbClr val="ffff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4" name="CustomShape 8"/>
          <p:cNvSpPr/>
          <p:nvPr/>
        </p:nvSpPr>
        <p:spPr>
          <a:xfrm>
            <a:off x="8350560" y="5620320"/>
            <a:ext cx="515880" cy="367200"/>
          </a:xfrm>
          <a:prstGeom prst="rect">
            <a:avLst/>
          </a:prstGeom>
          <a:noFill/>
          <a:ln w="38160">
            <a:solidFill>
              <a:srgbClr val="ffff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9"/>
          <p:cNvSpPr/>
          <p:nvPr/>
        </p:nvSpPr>
        <p:spPr>
          <a:xfrm>
            <a:off x="6134400" y="3935160"/>
            <a:ext cx="832680" cy="1867320"/>
          </a:xfrm>
          <a:prstGeom prst="rect">
            <a:avLst/>
          </a:prstGeom>
          <a:noFill/>
          <a:ln w="38160">
            <a:solidFill>
              <a:srgbClr val="ffff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17" name="Picture 3" descr=""/>
          <p:cNvPicPr/>
          <p:nvPr/>
        </p:nvPicPr>
        <p:blipFill>
          <a:blip r:embed="rId1"/>
          <a:stretch/>
        </p:blipFill>
        <p:spPr>
          <a:xfrm>
            <a:off x="5149800" y="274680"/>
            <a:ext cx="6613920" cy="264888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7972560" y="846000"/>
            <a:ext cx="1811520" cy="1697040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609480" y="1379880"/>
            <a:ext cx="40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First stage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generate category-independent region proposals.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609480" y="2026080"/>
            <a:ext cx="40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2000 Region proposals for every image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Picture 4" descr=""/>
          <p:cNvPicPr/>
          <p:nvPr/>
        </p:nvPicPr>
        <p:blipFill>
          <a:blip r:embed="rId2"/>
          <a:stretch/>
        </p:blipFill>
        <p:spPr>
          <a:xfrm>
            <a:off x="5293440" y="3283560"/>
            <a:ext cx="1156680" cy="1785240"/>
          </a:xfrm>
          <a:prstGeom prst="rect">
            <a:avLst/>
          </a:prstGeom>
          <a:ln>
            <a:noFill/>
          </a:ln>
        </p:spPr>
      </p:pic>
      <p:sp>
        <p:nvSpPr>
          <p:cNvPr id="322" name="CustomShape 5"/>
          <p:cNvSpPr/>
          <p:nvPr/>
        </p:nvSpPr>
        <p:spPr>
          <a:xfrm>
            <a:off x="609480" y="2672640"/>
            <a:ext cx="3773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Second stage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extracts a fixed-length feature vector from each region.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457200" y="4025160"/>
            <a:ext cx="3773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4096-dimensional feature vector from each region proposal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4755240" y="5400360"/>
            <a:ext cx="2833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Arbitrary rectangles?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A fixed size input? 227 x 227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>
            <a:off x="6629400" y="4172040"/>
            <a:ext cx="49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6" name="CustomShape 9"/>
          <p:cNvSpPr/>
          <p:nvPr/>
        </p:nvSpPr>
        <p:spPr>
          <a:xfrm>
            <a:off x="6562440" y="3802680"/>
            <a:ext cx="754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warp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7" name="Picture 21" descr=""/>
          <p:cNvPicPr/>
          <p:nvPr/>
        </p:nvPicPr>
        <p:blipFill>
          <a:blip r:embed="rId3"/>
          <a:stretch/>
        </p:blipFill>
        <p:spPr>
          <a:xfrm>
            <a:off x="7262640" y="3592080"/>
            <a:ext cx="1156680" cy="1158480"/>
          </a:xfrm>
          <a:prstGeom prst="rect">
            <a:avLst/>
          </a:prstGeom>
          <a:ln>
            <a:noFill/>
          </a:ln>
        </p:spPr>
      </p:pic>
      <p:sp>
        <p:nvSpPr>
          <p:cNvPr id="328" name="CustomShape 10"/>
          <p:cNvSpPr/>
          <p:nvPr/>
        </p:nvSpPr>
        <p:spPr>
          <a:xfrm>
            <a:off x="8508240" y="4167360"/>
            <a:ext cx="49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29" name="CustomShape 11"/>
          <p:cNvSpPr/>
          <p:nvPr/>
        </p:nvSpPr>
        <p:spPr>
          <a:xfrm rot="5400000">
            <a:off x="8836200" y="3814200"/>
            <a:ext cx="1203120" cy="703440"/>
          </a:xfrm>
          <a:prstGeom prst="trapezoid">
            <a:avLst>
              <a:gd name="adj" fmla="val 25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9037440" y="3902400"/>
            <a:ext cx="792000" cy="48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CNN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CustomShape 13"/>
          <p:cNvSpPr/>
          <p:nvPr/>
        </p:nvSpPr>
        <p:spPr>
          <a:xfrm>
            <a:off x="9860760" y="4167360"/>
            <a:ext cx="49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32" name="CustomShape 14"/>
          <p:cNvSpPr/>
          <p:nvPr/>
        </p:nvSpPr>
        <p:spPr>
          <a:xfrm>
            <a:off x="10472760" y="4096080"/>
            <a:ext cx="1125720" cy="13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3" name="CustomShape 15"/>
          <p:cNvSpPr/>
          <p:nvPr/>
        </p:nvSpPr>
        <p:spPr>
          <a:xfrm>
            <a:off x="10258560" y="3717720"/>
            <a:ext cx="1537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feature vector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CustomShape 16"/>
          <p:cNvSpPr/>
          <p:nvPr/>
        </p:nvSpPr>
        <p:spPr>
          <a:xfrm>
            <a:off x="8692560" y="5400360"/>
            <a:ext cx="2833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5 conv layers + 2 fully connected layers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5149800" y="274680"/>
            <a:ext cx="6613920" cy="264888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9714240" y="852840"/>
            <a:ext cx="1865160" cy="1697040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8" name="CustomShape 3"/>
          <p:cNvSpPr/>
          <p:nvPr/>
        </p:nvSpPr>
        <p:spPr>
          <a:xfrm>
            <a:off x="609480" y="1379880"/>
            <a:ext cx="40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First stage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generate category-independent region proposals.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609480" y="2026080"/>
            <a:ext cx="40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2000 Region proposals for every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609480" y="2672640"/>
            <a:ext cx="3773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Second stage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extracts a fixed-length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feature vector from each region.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6"/>
          <p:cNvSpPr/>
          <p:nvPr/>
        </p:nvSpPr>
        <p:spPr>
          <a:xfrm>
            <a:off x="430920" y="3749040"/>
            <a:ext cx="3773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4096-dimensional feature vector from each region proposal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42" name="Group 7"/>
          <p:cNvGrpSpPr/>
          <p:nvPr/>
        </p:nvGrpSpPr>
        <p:grpSpPr>
          <a:xfrm>
            <a:off x="5486400" y="3383280"/>
            <a:ext cx="1827720" cy="547560"/>
            <a:chOff x="5486400" y="3383280"/>
            <a:chExt cx="1827720" cy="547560"/>
          </a:xfrm>
        </p:grpSpPr>
        <p:sp>
          <p:nvSpPr>
            <p:cNvPr id="343" name="CustomShape 8"/>
            <p:cNvSpPr/>
            <p:nvPr/>
          </p:nvSpPr>
          <p:spPr>
            <a:xfrm>
              <a:off x="5741640" y="3783960"/>
              <a:ext cx="1337760" cy="146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44" name="CustomShape 9"/>
            <p:cNvSpPr/>
            <p:nvPr/>
          </p:nvSpPr>
          <p:spPr>
            <a:xfrm>
              <a:off x="5486400" y="3383280"/>
              <a:ext cx="182772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feature vector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45" name="CustomShape 10"/>
          <p:cNvSpPr/>
          <p:nvPr/>
        </p:nvSpPr>
        <p:spPr>
          <a:xfrm>
            <a:off x="640080" y="4758480"/>
            <a:ext cx="3773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  <a:ea typeface="DejaVu Sans"/>
              </a:rPr>
              <a:t>Third stage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: a set of class- specific linear SVMs.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>
            <a:off x="522360" y="5396760"/>
            <a:ext cx="3773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object category and location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47" name="Group 12"/>
          <p:cNvGrpSpPr/>
          <p:nvPr/>
        </p:nvGrpSpPr>
        <p:grpSpPr>
          <a:xfrm>
            <a:off x="7084080" y="3442680"/>
            <a:ext cx="3581280" cy="1237680"/>
            <a:chOff x="7084080" y="3442680"/>
            <a:chExt cx="3581280" cy="1237680"/>
          </a:xfrm>
        </p:grpSpPr>
        <p:sp>
          <p:nvSpPr>
            <p:cNvPr id="348" name="CustomShape 13"/>
            <p:cNvSpPr/>
            <p:nvPr/>
          </p:nvSpPr>
          <p:spPr>
            <a:xfrm>
              <a:off x="7682040" y="3767760"/>
              <a:ext cx="770760" cy="6433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49" name="CustomShape 14"/>
            <p:cNvSpPr/>
            <p:nvPr/>
          </p:nvSpPr>
          <p:spPr>
            <a:xfrm>
              <a:off x="7084080" y="4091760"/>
              <a:ext cx="497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350" name="CustomShape 15"/>
            <p:cNvSpPr/>
            <p:nvPr/>
          </p:nvSpPr>
          <p:spPr>
            <a:xfrm>
              <a:off x="7706160" y="3767760"/>
              <a:ext cx="81756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linear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svm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1" name="CustomShape 16"/>
            <p:cNvSpPr/>
            <p:nvPr/>
          </p:nvSpPr>
          <p:spPr>
            <a:xfrm>
              <a:off x="8969760" y="3442680"/>
              <a:ext cx="1119600" cy="426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people?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2" name="CustomShape 17"/>
            <p:cNvSpPr/>
            <p:nvPr/>
          </p:nvSpPr>
          <p:spPr>
            <a:xfrm>
              <a:off x="8977320" y="3826440"/>
              <a:ext cx="968760" cy="426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horse?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3" name="CustomShape 18"/>
            <p:cNvSpPr/>
            <p:nvPr/>
          </p:nvSpPr>
          <p:spPr>
            <a:xfrm>
              <a:off x="8902800" y="4234320"/>
              <a:ext cx="1762560" cy="426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background?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4" name="CustomShape 19"/>
            <p:cNvSpPr/>
            <p:nvPr/>
          </p:nvSpPr>
          <p:spPr>
            <a:xfrm>
              <a:off x="8506080" y="4091760"/>
              <a:ext cx="497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</p:grpSp>
      <p:sp>
        <p:nvSpPr>
          <p:cNvPr id="355" name="CustomShape 20"/>
          <p:cNvSpPr/>
          <p:nvPr/>
        </p:nvSpPr>
        <p:spPr>
          <a:xfrm>
            <a:off x="6736680" y="4496400"/>
            <a:ext cx="690120" cy="70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56" name="CustomShape 21"/>
          <p:cNvSpPr/>
          <p:nvPr/>
        </p:nvSpPr>
        <p:spPr>
          <a:xfrm>
            <a:off x="7541280" y="4831920"/>
            <a:ext cx="1461600" cy="8114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Bounding box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22"/>
          <p:cNvSpPr/>
          <p:nvPr/>
        </p:nvSpPr>
        <p:spPr>
          <a:xfrm>
            <a:off x="9134640" y="5203440"/>
            <a:ext cx="49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58" name="CustomShape 23"/>
          <p:cNvSpPr/>
          <p:nvPr/>
        </p:nvSpPr>
        <p:spPr>
          <a:xfrm>
            <a:off x="9695520" y="4664520"/>
            <a:ext cx="6418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9" name="Picture 39" descr=""/>
          <p:cNvPicPr/>
          <p:nvPr/>
        </p:nvPicPr>
        <p:blipFill>
          <a:blip r:embed="rId2"/>
          <a:stretch/>
        </p:blipFill>
        <p:spPr>
          <a:xfrm>
            <a:off x="4879800" y="5474880"/>
            <a:ext cx="708480" cy="1094400"/>
          </a:xfrm>
          <a:prstGeom prst="rect">
            <a:avLst/>
          </a:prstGeom>
          <a:ln>
            <a:noFill/>
          </a:ln>
        </p:spPr>
      </p:pic>
      <p:sp>
        <p:nvSpPr>
          <p:cNvPr id="360" name="CustomShape 24"/>
          <p:cNvSpPr/>
          <p:nvPr/>
        </p:nvSpPr>
        <p:spPr>
          <a:xfrm flipV="1">
            <a:off x="6736680" y="5472000"/>
            <a:ext cx="680400" cy="56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61" name="CustomShape 25"/>
          <p:cNvSpPr/>
          <p:nvPr/>
        </p:nvSpPr>
        <p:spPr>
          <a:xfrm>
            <a:off x="5659200" y="5760360"/>
            <a:ext cx="1537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proposal location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8859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3" name="CustomShape 2"/>
          <p:cNvSpPr/>
          <p:nvPr/>
        </p:nvSpPr>
        <p:spPr>
          <a:xfrm>
            <a:off x="1836000" y="857160"/>
            <a:ext cx="145476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1042920" y="164304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Simple and scalable.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improves mAP.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1033560" y="2381760"/>
            <a:ext cx="30261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 </a:t>
            </a:r>
            <a:r>
              <a:rPr b="0" lang="en-US" sz="1800" spc="-1" strike="noStrik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DejaVu Sans"/>
              </a:rPr>
              <a:t>multistage pipeline.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DejaVu Sans"/>
              </a:rPr>
              <a:t>Training is expensive in space and time (features are extracted from each region proposal in each image and written into disk).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DejaVu Sans"/>
              </a:rPr>
              <a:t>Object detection is slow.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45813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67" name="CustomShape 6"/>
          <p:cNvSpPr/>
          <p:nvPr/>
        </p:nvSpPr>
        <p:spPr>
          <a:xfrm>
            <a:off x="5154120" y="819360"/>
            <a:ext cx="252576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Fast-RCNN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68" name="CustomShape 7"/>
          <p:cNvSpPr/>
          <p:nvPr/>
        </p:nvSpPr>
        <p:spPr>
          <a:xfrm>
            <a:off x="4655520" y="301320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8"/>
          <p:cNvSpPr/>
          <p:nvPr/>
        </p:nvSpPr>
        <p:spPr>
          <a:xfrm>
            <a:off x="4203000" y="3429000"/>
            <a:ext cx="282960" cy="311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9"/>
          <p:cNvSpPr/>
          <p:nvPr/>
        </p:nvSpPr>
        <p:spPr>
          <a:xfrm>
            <a:off x="5824440" y="3013200"/>
            <a:ext cx="21736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Fast-RCNN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/>
          <a:stretch/>
        </p:blipFill>
        <p:spPr>
          <a:xfrm>
            <a:off x="1726200" y="1225440"/>
            <a:ext cx="8211600" cy="327600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22320" y="5123160"/>
            <a:ext cx="43477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https://arxiv.org/abs/1504.08083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Fast R-CNN. Girshick. ICCV 2015.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5881680" y="4784760"/>
            <a:ext cx="3936960" cy="103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Idea: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</a:rPr>
              <a:t>No need to recompute features for every box independently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5087160" y="4789800"/>
            <a:ext cx="3491280" cy="19389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6" name="CustomShape 2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Fast-RCNN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77" name="Picture 3" descr=""/>
          <p:cNvPicPr/>
          <p:nvPr/>
        </p:nvPicPr>
        <p:blipFill>
          <a:blip r:embed="rId1"/>
          <a:stretch/>
        </p:blipFill>
        <p:spPr>
          <a:xfrm>
            <a:off x="3346920" y="455040"/>
            <a:ext cx="5495040" cy="2191680"/>
          </a:xfrm>
          <a:prstGeom prst="rect">
            <a:avLst/>
          </a:prstGeom>
          <a:ln>
            <a:noFill/>
          </a:ln>
        </p:spPr>
      </p:pic>
      <p:grpSp>
        <p:nvGrpSpPr>
          <p:cNvPr id="378" name="Group 3"/>
          <p:cNvGrpSpPr/>
          <p:nvPr/>
        </p:nvGrpSpPr>
        <p:grpSpPr>
          <a:xfrm>
            <a:off x="281160" y="2648520"/>
            <a:ext cx="3832920" cy="766080"/>
            <a:chOff x="281160" y="2648520"/>
            <a:chExt cx="3832920" cy="766080"/>
          </a:xfrm>
        </p:grpSpPr>
        <p:sp>
          <p:nvSpPr>
            <p:cNvPr id="379" name="CustomShape 4"/>
            <p:cNvSpPr/>
            <p:nvPr/>
          </p:nvSpPr>
          <p:spPr>
            <a:xfrm>
              <a:off x="293400" y="2648520"/>
              <a:ext cx="3535200" cy="76608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</p:sp>
        <p:sp>
          <p:nvSpPr>
            <p:cNvPr id="380" name="CustomShape 5"/>
            <p:cNvSpPr/>
            <p:nvPr/>
          </p:nvSpPr>
          <p:spPr>
            <a:xfrm>
              <a:off x="281160" y="2669400"/>
              <a:ext cx="3832920" cy="72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NimbusRomNo9L"/>
                  <a:ea typeface="DejaVu Sans"/>
                </a:rPr>
                <a:t>Process the whole image with s</a:t>
              </a:r>
              <a:r>
                <a:rPr b="0" lang="en-US" sz="14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everal convolutional (</a:t>
              </a:r>
              <a:r>
                <a:rPr b="0" i="1" lang="en-US" sz="14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conv</a:t>
              </a:r>
              <a:r>
                <a:rPr b="0" lang="en-US" sz="14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) and max pooling layers to produce a conv feature map. 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381" name="CustomShape 6"/>
          <p:cNvSpPr/>
          <p:nvPr/>
        </p:nvSpPr>
        <p:spPr>
          <a:xfrm flipH="1">
            <a:off x="4526280" y="1992240"/>
            <a:ext cx="1197360" cy="199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grpSp>
        <p:nvGrpSpPr>
          <p:cNvPr id="382" name="Group 7"/>
          <p:cNvGrpSpPr/>
          <p:nvPr/>
        </p:nvGrpSpPr>
        <p:grpSpPr>
          <a:xfrm>
            <a:off x="480960" y="4211280"/>
            <a:ext cx="2788920" cy="1695960"/>
            <a:chOff x="480960" y="4211280"/>
            <a:chExt cx="2788920" cy="1695960"/>
          </a:xfrm>
        </p:grpSpPr>
        <p:sp>
          <p:nvSpPr>
            <p:cNvPr id="383" name="CustomShape 8"/>
            <p:cNvSpPr/>
            <p:nvPr/>
          </p:nvSpPr>
          <p:spPr>
            <a:xfrm>
              <a:off x="984240" y="4214520"/>
              <a:ext cx="687600" cy="105264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bevel/>
            </a:ln>
            <a:effectLst>
              <a:outerShdw blurRad="381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9"/>
            <p:cNvSpPr/>
            <p:nvPr/>
          </p:nvSpPr>
          <p:spPr>
            <a:xfrm>
              <a:off x="853200" y="5058000"/>
              <a:ext cx="756720" cy="71820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bevel/>
            </a:ln>
            <a:effectLst>
              <a:outerShdw blurRad="381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10"/>
            <p:cNvSpPr/>
            <p:nvPr/>
          </p:nvSpPr>
          <p:spPr>
            <a:xfrm>
              <a:off x="1869840" y="5569920"/>
              <a:ext cx="290160" cy="20592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bevel/>
            </a:ln>
            <a:effectLst>
              <a:outerShdw blurRad="381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11"/>
            <p:cNvSpPr/>
            <p:nvPr/>
          </p:nvSpPr>
          <p:spPr>
            <a:xfrm>
              <a:off x="480960" y="4566600"/>
              <a:ext cx="468720" cy="105264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bevel/>
            </a:ln>
            <a:effectLst>
              <a:outerShdw blurRad="381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12"/>
            <p:cNvSpPr/>
            <p:nvPr/>
          </p:nvSpPr>
          <p:spPr>
            <a:xfrm rot="16200000">
              <a:off x="2077920" y="4715280"/>
              <a:ext cx="1695960" cy="687600"/>
            </a:xfrm>
            <a:prstGeom prst="cube">
              <a:avLst>
                <a:gd name="adj" fmla="val 84024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sp>
        <p:nvSpPr>
          <p:cNvPr id="388" name="CustomShape 13"/>
          <p:cNvSpPr/>
          <p:nvPr/>
        </p:nvSpPr>
        <p:spPr>
          <a:xfrm flipH="1">
            <a:off x="3999600" y="1440360"/>
            <a:ext cx="1311480" cy="142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2"/>
            </a:solidFill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14"/>
          <p:cNvSpPr/>
          <p:nvPr/>
        </p:nvSpPr>
        <p:spPr>
          <a:xfrm>
            <a:off x="1972800" y="4590000"/>
            <a:ext cx="7542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90" name="Picture 37" descr=""/>
          <p:cNvPicPr/>
          <p:nvPr/>
        </p:nvPicPr>
        <p:blipFill>
          <a:blip r:embed="rId2"/>
          <a:stretch/>
        </p:blipFill>
        <p:spPr>
          <a:xfrm>
            <a:off x="4024440" y="4143240"/>
            <a:ext cx="651600" cy="1006560"/>
          </a:xfrm>
          <a:prstGeom prst="rect">
            <a:avLst/>
          </a:prstGeom>
          <a:ln>
            <a:noFill/>
          </a:ln>
        </p:spPr>
      </p:pic>
      <p:sp>
        <p:nvSpPr>
          <p:cNvPr id="391" name="CustomShape 15"/>
          <p:cNvSpPr/>
          <p:nvPr/>
        </p:nvSpPr>
        <p:spPr>
          <a:xfrm>
            <a:off x="3486240" y="4878360"/>
            <a:ext cx="311400" cy="258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92" name="Picture 39" descr=""/>
          <p:cNvPicPr/>
          <p:nvPr/>
        </p:nvPicPr>
        <p:blipFill>
          <a:blip r:embed="rId3"/>
          <a:stretch/>
        </p:blipFill>
        <p:spPr>
          <a:xfrm>
            <a:off x="3932280" y="5304600"/>
            <a:ext cx="835200" cy="632160"/>
          </a:xfrm>
          <a:prstGeom prst="rect">
            <a:avLst/>
          </a:prstGeom>
          <a:ln>
            <a:noFill/>
          </a:ln>
        </p:spPr>
      </p:pic>
      <p:sp>
        <p:nvSpPr>
          <p:cNvPr id="393" name="CustomShape 16"/>
          <p:cNvSpPr/>
          <p:nvPr/>
        </p:nvSpPr>
        <p:spPr>
          <a:xfrm>
            <a:off x="4051440" y="5779080"/>
            <a:ext cx="7542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94" name="Group 17"/>
          <p:cNvGrpSpPr/>
          <p:nvPr/>
        </p:nvGrpSpPr>
        <p:grpSpPr>
          <a:xfrm>
            <a:off x="5503680" y="3105720"/>
            <a:ext cx="3563640" cy="1040040"/>
            <a:chOff x="5503680" y="3105720"/>
            <a:chExt cx="3563640" cy="1040040"/>
          </a:xfrm>
        </p:grpSpPr>
        <p:sp>
          <p:nvSpPr>
            <p:cNvPr id="395" name="CustomShape 18"/>
            <p:cNvSpPr/>
            <p:nvPr/>
          </p:nvSpPr>
          <p:spPr>
            <a:xfrm>
              <a:off x="5503680" y="3105720"/>
              <a:ext cx="3533040" cy="97992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396" name="CustomShape 19"/>
            <p:cNvSpPr/>
            <p:nvPr/>
          </p:nvSpPr>
          <p:spPr>
            <a:xfrm>
              <a:off x="5534280" y="3143160"/>
              <a:ext cx="3533040" cy="100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NimbusRomNo9L"/>
                  <a:ea typeface="DejaVu Sans"/>
                </a:rPr>
                <a:t>a region of interest (</a:t>
              </a:r>
              <a:r>
                <a:rPr b="0" i="1" lang="en-US" sz="1500" spc="-1" strike="noStrike">
                  <a:solidFill>
                    <a:srgbClr val="000000"/>
                  </a:solidFill>
                  <a:latin typeface="NimbusRomNo9L"/>
                  <a:ea typeface="DejaVu Sans"/>
                </a:rPr>
                <a:t>RoI</a:t>
              </a:r>
              <a:r>
                <a:rPr b="0" lang="en-US" sz="1500" spc="-1" strike="noStrike">
                  <a:solidFill>
                    <a:srgbClr val="000000"/>
                  </a:solidFill>
                  <a:latin typeface="NimbusRomNo9L"/>
                  <a:ea typeface="DejaVu Sans"/>
                </a:rPr>
                <a:t>) pooling layer </a:t>
              </a:r>
              <a:r>
                <a:rPr b="0" lang="en-US" sz="15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extracts a </a:t>
              </a:r>
              <a:r>
                <a:rPr b="0" lang="en-US" sz="1500" spc="-1" strike="noStrike">
                  <a:solidFill>
                    <a:srgbClr val="ff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fixed-length</a:t>
              </a:r>
              <a:r>
                <a:rPr b="0" lang="en-US" sz="15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NimbusRomNo9L"/>
                  <a:ea typeface="DejaVu Sans"/>
                </a:rPr>
                <a:t> feature vector from the region feature map. 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97" name="CustomShape 20"/>
          <p:cNvSpPr/>
          <p:nvPr/>
        </p:nvSpPr>
        <p:spPr>
          <a:xfrm>
            <a:off x="6846120" y="1860120"/>
            <a:ext cx="190080" cy="124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398" name="CustomShape 21"/>
          <p:cNvSpPr/>
          <p:nvPr/>
        </p:nvSpPr>
        <p:spPr>
          <a:xfrm>
            <a:off x="4959720" y="4556520"/>
            <a:ext cx="149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399" name="CustomShape 22"/>
          <p:cNvSpPr/>
          <p:nvPr/>
        </p:nvSpPr>
        <p:spPr>
          <a:xfrm>
            <a:off x="6808320" y="4538160"/>
            <a:ext cx="1125720" cy="13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00" name="CustomShape 23"/>
          <p:cNvSpPr/>
          <p:nvPr/>
        </p:nvSpPr>
        <p:spPr>
          <a:xfrm>
            <a:off x="6594120" y="4159800"/>
            <a:ext cx="15379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feature vector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01" name="Picture 53" descr=""/>
          <p:cNvPicPr/>
          <p:nvPr/>
        </p:nvPicPr>
        <p:blipFill>
          <a:blip r:embed="rId4"/>
          <a:stretch/>
        </p:blipFill>
        <p:spPr>
          <a:xfrm>
            <a:off x="5316840" y="4878360"/>
            <a:ext cx="3032280" cy="1762560"/>
          </a:xfrm>
          <a:prstGeom prst="rect">
            <a:avLst/>
          </a:prstGeom>
          <a:ln>
            <a:noFill/>
          </a:ln>
        </p:spPr>
      </p:pic>
      <p:sp>
        <p:nvSpPr>
          <p:cNvPr id="402" name="CustomShape 24"/>
          <p:cNvSpPr/>
          <p:nvPr/>
        </p:nvSpPr>
        <p:spPr>
          <a:xfrm flipV="1">
            <a:off x="8134920" y="4205520"/>
            <a:ext cx="106344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30a0"/>
            </a:solidFill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403" name="CustomShape 25"/>
          <p:cNvSpPr/>
          <p:nvPr/>
        </p:nvSpPr>
        <p:spPr>
          <a:xfrm>
            <a:off x="8134920" y="4676400"/>
            <a:ext cx="1063440" cy="19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030a0"/>
            </a:solidFill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404" name="CustomShape 26"/>
          <p:cNvSpPr/>
          <p:nvPr/>
        </p:nvSpPr>
        <p:spPr>
          <a:xfrm>
            <a:off x="10066680" y="4023360"/>
            <a:ext cx="2167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MMI10"/>
                <a:ea typeface="DejaVu Sans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MR10"/>
                <a:ea typeface="DejaVu Sans"/>
              </a:rPr>
              <a:t>+ 1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NimbusRomNo9L"/>
                <a:ea typeface="DejaVu Sans"/>
              </a:rPr>
              <a:t>categories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CustomShape 27"/>
          <p:cNvSpPr/>
          <p:nvPr/>
        </p:nvSpPr>
        <p:spPr>
          <a:xfrm>
            <a:off x="10066680" y="4672080"/>
            <a:ext cx="212220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four real-valued numbers for each of the K object classes.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6" name="CustomShape 28"/>
          <p:cNvSpPr/>
          <p:nvPr/>
        </p:nvSpPr>
        <p:spPr>
          <a:xfrm>
            <a:off x="9210600" y="3780000"/>
            <a:ext cx="878400" cy="83664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7" name="CustomShape 29"/>
          <p:cNvSpPr/>
          <p:nvPr/>
        </p:nvSpPr>
        <p:spPr>
          <a:xfrm>
            <a:off x="9149400" y="3873960"/>
            <a:ext cx="1049760" cy="7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FC+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softmax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08" name="CustomShape 30"/>
          <p:cNvSpPr/>
          <p:nvPr/>
        </p:nvSpPr>
        <p:spPr>
          <a:xfrm>
            <a:off x="9217080" y="4739760"/>
            <a:ext cx="878400" cy="83664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9" name="CustomShape 31"/>
          <p:cNvSpPr/>
          <p:nvPr/>
        </p:nvSpPr>
        <p:spPr>
          <a:xfrm>
            <a:off x="9141120" y="4833720"/>
            <a:ext cx="104976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FC+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regressor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0" name="CustomShape 32"/>
          <p:cNvSpPr/>
          <p:nvPr/>
        </p:nvSpPr>
        <p:spPr>
          <a:xfrm flipH="1" rot="16200000">
            <a:off x="8432280" y="1455480"/>
            <a:ext cx="2707200" cy="1882080"/>
          </a:xfrm>
          <a:prstGeom prst="bentConnector3">
            <a:avLst>
              <a:gd name="adj1" fmla="val -82"/>
            </a:avLst>
          </a:prstGeom>
          <a:noFill/>
          <a:ln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" dur="indefinite" restart="never" nodeType="tmRoot">
          <p:childTnLst>
            <p:seq>
              <p:cTn id="159" dur="indefinite" nodeType="mainSeq">
                <p:childTnLst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4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5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1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6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4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4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8859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2" name="CustomShape 2"/>
          <p:cNvSpPr/>
          <p:nvPr/>
        </p:nvSpPr>
        <p:spPr>
          <a:xfrm>
            <a:off x="1836000" y="857160"/>
            <a:ext cx="145512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1042920" y="164304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Simple and scalable.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improves mAP.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1033560" y="2381760"/>
            <a:ext cx="30261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 multistage pipeline.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Training is expensive in space and time (features are extracted from each region proposal in each image and written into disk).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Object detection is slow.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45813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16" name="CustomShape 6"/>
          <p:cNvSpPr/>
          <p:nvPr/>
        </p:nvSpPr>
        <p:spPr>
          <a:xfrm>
            <a:off x="5154120" y="819360"/>
            <a:ext cx="243468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Fast-RCNN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4754880" y="1647720"/>
            <a:ext cx="3026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Higher mAP.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Single stage, end-to-end training.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No disk storage is required for feature caching.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4655520" y="301320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9"/>
          <p:cNvSpPr/>
          <p:nvPr/>
        </p:nvSpPr>
        <p:spPr>
          <a:xfrm>
            <a:off x="827712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20" name="CustomShape 10"/>
          <p:cNvSpPr/>
          <p:nvPr/>
        </p:nvSpPr>
        <p:spPr>
          <a:xfrm>
            <a:off x="8604720" y="876240"/>
            <a:ext cx="282456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Faster-RCNN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21" name="CustomShape 11"/>
          <p:cNvSpPr/>
          <p:nvPr/>
        </p:nvSpPr>
        <p:spPr>
          <a:xfrm>
            <a:off x="4203000" y="3429000"/>
            <a:ext cx="282960" cy="311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2"/>
          <p:cNvSpPr/>
          <p:nvPr/>
        </p:nvSpPr>
        <p:spPr>
          <a:xfrm>
            <a:off x="4688640" y="3421800"/>
            <a:ext cx="2968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highlight>
                  <a:srgbClr val="ffff00"/>
                </a:highlight>
                <a:latin typeface="URWPalladioL"/>
                <a:ea typeface="DejaVu Sans"/>
              </a:rPr>
              <a:t>proposals are the computational bottleneck in detection systems.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13"/>
          <p:cNvSpPr/>
          <p:nvPr/>
        </p:nvSpPr>
        <p:spPr>
          <a:xfrm>
            <a:off x="7905600" y="3421800"/>
            <a:ext cx="282960" cy="311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4"/>
          <p:cNvSpPr/>
          <p:nvPr/>
        </p:nvSpPr>
        <p:spPr>
          <a:xfrm>
            <a:off x="9567720" y="3013200"/>
            <a:ext cx="21736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Faster-RCNN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426" name="Picture 5" descr=""/>
          <p:cNvPicPr/>
          <p:nvPr/>
        </p:nvPicPr>
        <p:blipFill>
          <a:blip r:embed="rId1"/>
          <a:stretch/>
        </p:blipFill>
        <p:spPr>
          <a:xfrm>
            <a:off x="4651200" y="1241280"/>
            <a:ext cx="5586120" cy="5010840"/>
          </a:xfrm>
          <a:prstGeom prst="rect">
            <a:avLst/>
          </a:prstGeom>
          <a:ln>
            <a:noFill/>
          </a:ln>
        </p:spPr>
      </p:pic>
      <p:sp>
        <p:nvSpPr>
          <p:cNvPr id="427" name="CustomShape 2"/>
          <p:cNvSpPr/>
          <p:nvPr/>
        </p:nvSpPr>
        <p:spPr>
          <a:xfrm>
            <a:off x="915480" y="5193000"/>
            <a:ext cx="43477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https://arxiv.org/abs/1506.01497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Ren et al. NIPS 2015.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259280" y="4122000"/>
            <a:ext cx="3960720" cy="103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Idea: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Integrate the Bounding Box Proposals as part of the CNN predictions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Faster-RCNN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430" name="Picture 5" descr=""/>
          <p:cNvPicPr/>
          <p:nvPr/>
        </p:nvPicPr>
        <p:blipFill>
          <a:blip r:embed="rId1"/>
          <a:stretch/>
        </p:blipFill>
        <p:spPr>
          <a:xfrm>
            <a:off x="6501600" y="274680"/>
            <a:ext cx="5077800" cy="45550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501600" y="1171440"/>
            <a:ext cx="3468240" cy="1754640"/>
          </a:xfrm>
          <a:prstGeom prst="rect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432" name="CustomShape 3"/>
          <p:cNvSpPr/>
          <p:nvPr/>
        </p:nvSpPr>
        <p:spPr>
          <a:xfrm>
            <a:off x="9739440" y="293040"/>
            <a:ext cx="2082960" cy="4536720"/>
          </a:xfrm>
          <a:prstGeom prst="rect">
            <a:avLst/>
          </a:prstGeom>
          <a:noFill/>
          <a:ln w="19080"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grpSp>
        <p:nvGrpSpPr>
          <p:cNvPr id="433" name="Group 4"/>
          <p:cNvGrpSpPr/>
          <p:nvPr/>
        </p:nvGrpSpPr>
        <p:grpSpPr>
          <a:xfrm>
            <a:off x="6583680" y="3554280"/>
            <a:ext cx="2285640" cy="925920"/>
            <a:chOff x="6583680" y="3554280"/>
            <a:chExt cx="2285640" cy="925920"/>
          </a:xfrm>
        </p:grpSpPr>
        <p:sp>
          <p:nvSpPr>
            <p:cNvPr id="434" name="CustomShape 5"/>
            <p:cNvSpPr/>
            <p:nvPr/>
          </p:nvSpPr>
          <p:spPr>
            <a:xfrm>
              <a:off x="8488440" y="3554280"/>
              <a:ext cx="248040" cy="92592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8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6"/>
            <p:cNvSpPr/>
            <p:nvPr/>
          </p:nvSpPr>
          <p:spPr>
            <a:xfrm>
              <a:off x="6583680" y="3849480"/>
              <a:ext cx="228564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Shared conv layers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36" name="CustomShape 7"/>
          <p:cNvSpPr/>
          <p:nvPr/>
        </p:nvSpPr>
        <p:spPr>
          <a:xfrm>
            <a:off x="6509160" y="2610720"/>
            <a:ext cx="597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RPN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10689840" y="4491720"/>
            <a:ext cx="1254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ast-RCNN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8" name="CustomShape 9"/>
          <p:cNvSpPr/>
          <p:nvPr/>
        </p:nvSpPr>
        <p:spPr>
          <a:xfrm>
            <a:off x="87480" y="1171440"/>
            <a:ext cx="41587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NimbusSanL"/>
                <a:ea typeface="DejaVu Sans"/>
              </a:rPr>
              <a:t>Region Proposal Networks: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CustomShape 10"/>
          <p:cNvSpPr/>
          <p:nvPr/>
        </p:nvSpPr>
        <p:spPr>
          <a:xfrm>
            <a:off x="1036080" y="4812120"/>
            <a:ext cx="2428560" cy="766080"/>
          </a:xfrm>
          <a:prstGeom prst="parallelogram">
            <a:avLst>
              <a:gd name="adj" fmla="val 84842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0" name="CustomShape 11"/>
          <p:cNvSpPr/>
          <p:nvPr/>
        </p:nvSpPr>
        <p:spPr>
          <a:xfrm>
            <a:off x="0" y="5027400"/>
            <a:ext cx="15544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feature map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1" name="CustomShape 12"/>
          <p:cNvSpPr/>
          <p:nvPr/>
        </p:nvSpPr>
        <p:spPr>
          <a:xfrm>
            <a:off x="1766160" y="4932360"/>
            <a:ext cx="849240" cy="356040"/>
          </a:xfrm>
          <a:prstGeom prst="parallelogram">
            <a:avLst>
              <a:gd name="adj" fmla="val 84842"/>
            </a:avLst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2" name="CustomShape 13"/>
          <p:cNvSpPr/>
          <p:nvPr/>
        </p:nvSpPr>
        <p:spPr>
          <a:xfrm>
            <a:off x="1188720" y="5578560"/>
            <a:ext cx="22881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DejaVu Sans"/>
              </a:rPr>
              <a:t>sliding window, nxn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3" name="CustomShape 14"/>
          <p:cNvSpPr/>
          <p:nvPr/>
        </p:nvSpPr>
        <p:spPr>
          <a:xfrm rot="16200000">
            <a:off x="2049840" y="4341960"/>
            <a:ext cx="368640" cy="231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5"/>
          <p:cNvSpPr/>
          <p:nvPr/>
        </p:nvSpPr>
        <p:spPr>
          <a:xfrm>
            <a:off x="1387440" y="3839400"/>
            <a:ext cx="1701720" cy="223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nxn conv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5" name="CustomShape 16"/>
          <p:cNvSpPr/>
          <p:nvPr/>
        </p:nvSpPr>
        <p:spPr>
          <a:xfrm rot="14765400">
            <a:off x="1472040" y="3419640"/>
            <a:ext cx="377280" cy="16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7"/>
          <p:cNvSpPr/>
          <p:nvPr/>
        </p:nvSpPr>
        <p:spPr>
          <a:xfrm rot="17816400">
            <a:off x="2596680" y="3413160"/>
            <a:ext cx="377280" cy="16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8"/>
          <p:cNvSpPr/>
          <p:nvPr/>
        </p:nvSpPr>
        <p:spPr>
          <a:xfrm>
            <a:off x="534960" y="2918880"/>
            <a:ext cx="1701720" cy="223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1x1 conv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8" name="CustomShape 19"/>
          <p:cNvSpPr/>
          <p:nvPr/>
        </p:nvSpPr>
        <p:spPr>
          <a:xfrm>
            <a:off x="2556720" y="2918880"/>
            <a:ext cx="1701720" cy="223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1x1 conv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9" name="CustomShape 20"/>
          <p:cNvSpPr/>
          <p:nvPr/>
        </p:nvSpPr>
        <p:spPr>
          <a:xfrm>
            <a:off x="183960" y="3191040"/>
            <a:ext cx="11984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cls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0" name="CustomShape 21"/>
          <p:cNvSpPr/>
          <p:nvPr/>
        </p:nvSpPr>
        <p:spPr>
          <a:xfrm>
            <a:off x="3343680" y="3191040"/>
            <a:ext cx="11984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reg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1" name="CustomShape 22"/>
          <p:cNvSpPr/>
          <p:nvPr/>
        </p:nvSpPr>
        <p:spPr>
          <a:xfrm>
            <a:off x="534960" y="2286000"/>
            <a:ext cx="18878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object or not object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2" name="CustomShape 23"/>
          <p:cNvSpPr/>
          <p:nvPr/>
        </p:nvSpPr>
        <p:spPr>
          <a:xfrm>
            <a:off x="2426040" y="2369520"/>
            <a:ext cx="21160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bounding box proposal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3" name="CustomShape 24"/>
          <p:cNvSpPr/>
          <p:nvPr/>
        </p:nvSpPr>
        <p:spPr>
          <a:xfrm>
            <a:off x="4700520" y="2143080"/>
            <a:ext cx="697320" cy="354240"/>
          </a:xfrm>
          <a:prstGeom prst="rect">
            <a:avLst/>
          </a:prstGeom>
          <a:ln w="1908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54" name="CustomShape 25"/>
          <p:cNvSpPr/>
          <p:nvPr/>
        </p:nvSpPr>
        <p:spPr>
          <a:xfrm>
            <a:off x="4892040" y="2760840"/>
            <a:ext cx="379080" cy="710280"/>
          </a:xfrm>
          <a:prstGeom prst="rect">
            <a:avLst/>
          </a:prstGeom>
          <a:ln w="1908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55" name="CustomShape 26"/>
          <p:cNvSpPr/>
          <p:nvPr/>
        </p:nvSpPr>
        <p:spPr>
          <a:xfrm>
            <a:off x="4687920" y="3757680"/>
            <a:ext cx="843120" cy="354240"/>
          </a:xfrm>
          <a:prstGeom prst="rect">
            <a:avLst/>
          </a:prstGeom>
          <a:ln w="1908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56" name="CustomShape 27"/>
          <p:cNvSpPr/>
          <p:nvPr/>
        </p:nvSpPr>
        <p:spPr>
          <a:xfrm>
            <a:off x="4545000" y="4338720"/>
            <a:ext cx="1142640" cy="774000"/>
          </a:xfrm>
          <a:prstGeom prst="rect">
            <a:avLst/>
          </a:prstGeom>
          <a:ln w="1908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57" name="CustomShape 28"/>
          <p:cNvSpPr/>
          <p:nvPr/>
        </p:nvSpPr>
        <p:spPr>
          <a:xfrm>
            <a:off x="4847040" y="5223600"/>
            <a:ext cx="7646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8" name="CustomShape 29"/>
          <p:cNvSpPr/>
          <p:nvPr/>
        </p:nvSpPr>
        <p:spPr>
          <a:xfrm>
            <a:off x="5009400" y="2289960"/>
            <a:ext cx="86040" cy="1126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0"/>
          <p:cNvSpPr/>
          <p:nvPr/>
        </p:nvSpPr>
        <p:spPr>
          <a:xfrm>
            <a:off x="5047560" y="3042360"/>
            <a:ext cx="86040" cy="1126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1"/>
          <p:cNvSpPr/>
          <p:nvPr/>
        </p:nvSpPr>
        <p:spPr>
          <a:xfrm>
            <a:off x="5053680" y="3909240"/>
            <a:ext cx="86040" cy="1126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2"/>
          <p:cNvSpPr/>
          <p:nvPr/>
        </p:nvSpPr>
        <p:spPr>
          <a:xfrm>
            <a:off x="5050800" y="4687560"/>
            <a:ext cx="86040" cy="1126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Line 33"/>
          <p:cNvSpPr/>
          <p:nvPr/>
        </p:nvSpPr>
        <p:spPr>
          <a:xfrm flipH="1">
            <a:off x="2235600" y="2347560"/>
            <a:ext cx="2862360" cy="2764080"/>
          </a:xfrm>
          <a:prstGeom prst="line">
            <a:avLst/>
          </a:prstGeom>
          <a:ln>
            <a:solidFill>
              <a:srgbClr val="3f6e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4"/>
          <p:cNvSpPr/>
          <p:nvPr/>
        </p:nvSpPr>
        <p:spPr>
          <a:xfrm>
            <a:off x="2166480" y="5050800"/>
            <a:ext cx="86040" cy="1126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35"/>
          <p:cNvSpPr/>
          <p:nvPr/>
        </p:nvSpPr>
        <p:spPr>
          <a:xfrm flipH="1">
            <a:off x="2212200" y="3141000"/>
            <a:ext cx="2847960" cy="1967400"/>
          </a:xfrm>
          <a:prstGeom prst="line">
            <a:avLst/>
          </a:prstGeom>
          <a:ln>
            <a:solidFill>
              <a:srgbClr val="3f6e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36"/>
          <p:cNvSpPr/>
          <p:nvPr/>
        </p:nvSpPr>
        <p:spPr>
          <a:xfrm flipH="1">
            <a:off x="2242080" y="4007520"/>
            <a:ext cx="2887200" cy="1141920"/>
          </a:xfrm>
          <a:prstGeom prst="line">
            <a:avLst/>
          </a:prstGeom>
          <a:ln>
            <a:solidFill>
              <a:srgbClr val="3f6e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Line 37"/>
          <p:cNvSpPr/>
          <p:nvPr/>
        </p:nvSpPr>
        <p:spPr>
          <a:xfrm flipH="1">
            <a:off x="2242080" y="4786200"/>
            <a:ext cx="2821320" cy="363240"/>
          </a:xfrm>
          <a:prstGeom prst="line">
            <a:avLst/>
          </a:prstGeom>
          <a:ln>
            <a:solidFill>
              <a:srgbClr val="3f6e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8"/>
          <p:cNvSpPr/>
          <p:nvPr/>
        </p:nvSpPr>
        <p:spPr>
          <a:xfrm>
            <a:off x="4395600" y="1800720"/>
            <a:ext cx="2116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anchors boxes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8" name="CustomShape 39"/>
          <p:cNvSpPr/>
          <p:nvPr/>
        </p:nvSpPr>
        <p:spPr>
          <a:xfrm rot="10800000">
            <a:off x="4192920" y="2199600"/>
            <a:ext cx="377280" cy="169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40"/>
          <p:cNvSpPr/>
          <p:nvPr/>
        </p:nvSpPr>
        <p:spPr>
          <a:xfrm>
            <a:off x="763560" y="1953000"/>
            <a:ext cx="188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scores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0" name="CustomShape 41"/>
          <p:cNvSpPr/>
          <p:nvPr/>
        </p:nvSpPr>
        <p:spPr>
          <a:xfrm>
            <a:off x="2560320" y="2011680"/>
            <a:ext cx="188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coordinates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5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6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1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1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1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1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4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4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4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71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7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7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9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9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0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0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1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8859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72" name="CustomShape 2"/>
          <p:cNvSpPr/>
          <p:nvPr/>
        </p:nvSpPr>
        <p:spPr>
          <a:xfrm>
            <a:off x="1836000" y="857160"/>
            <a:ext cx="17298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1042920" y="164304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Simple and scalable.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improves mAP.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1033560" y="2381760"/>
            <a:ext cx="30261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A multistage pipeline.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Training is expensive in space and time (features are extracted from each region proposal in each image and written into disk).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Object detection is slow.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5"/>
          <p:cNvSpPr/>
          <p:nvPr/>
        </p:nvSpPr>
        <p:spPr>
          <a:xfrm>
            <a:off x="458136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76" name="CustomShape 6"/>
          <p:cNvSpPr/>
          <p:nvPr/>
        </p:nvSpPr>
        <p:spPr>
          <a:xfrm>
            <a:off x="5154120" y="819360"/>
            <a:ext cx="243504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Fast-RCNN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77" name="CustomShape 7"/>
          <p:cNvSpPr/>
          <p:nvPr/>
        </p:nvSpPr>
        <p:spPr>
          <a:xfrm>
            <a:off x="4660200" y="1643040"/>
            <a:ext cx="3026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Higher mAP.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Single stage, end-to-end training.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 disk storage is required for feature caching.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" name="CustomShape 8"/>
          <p:cNvSpPr/>
          <p:nvPr/>
        </p:nvSpPr>
        <p:spPr>
          <a:xfrm>
            <a:off x="4655520" y="3013200"/>
            <a:ext cx="3026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79" name="CustomShape 9"/>
          <p:cNvSpPr/>
          <p:nvPr/>
        </p:nvSpPr>
        <p:spPr>
          <a:xfrm>
            <a:off x="8277120" y="1471680"/>
            <a:ext cx="3183120" cy="4226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80" name="CustomShape 10"/>
          <p:cNvSpPr/>
          <p:nvPr/>
        </p:nvSpPr>
        <p:spPr>
          <a:xfrm>
            <a:off x="8604720" y="876240"/>
            <a:ext cx="285552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Faster-RCNN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81" name="CustomShape 11"/>
          <p:cNvSpPr/>
          <p:nvPr/>
        </p:nvSpPr>
        <p:spPr>
          <a:xfrm>
            <a:off x="4203000" y="3429000"/>
            <a:ext cx="282960" cy="311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12"/>
          <p:cNvSpPr/>
          <p:nvPr/>
        </p:nvSpPr>
        <p:spPr>
          <a:xfrm>
            <a:off x="7905600" y="3421800"/>
            <a:ext cx="282960" cy="311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13"/>
          <p:cNvSpPr/>
          <p:nvPr/>
        </p:nvSpPr>
        <p:spPr>
          <a:xfrm>
            <a:off x="4688640" y="3421800"/>
            <a:ext cx="2968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URWPalladioL"/>
                <a:ea typeface="DejaVu Sans"/>
              </a:rPr>
              <a:t>proposals are the computational bottleneck in detection systems.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14"/>
          <p:cNvSpPr/>
          <p:nvPr/>
        </p:nvSpPr>
        <p:spPr>
          <a:xfrm>
            <a:off x="8329680" y="1643040"/>
            <a:ext cx="32533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ompute proposals with a deep convolutional neural network --</a:t>
            </a:r>
            <a:r>
              <a:rPr b="0" i="1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Region Proposal Network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(RPN) 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merge RPN and Fast R-CNN into a single network, enabling nearly cost-free region proposals.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85" name="CustomShape 15"/>
          <p:cNvSpPr/>
          <p:nvPr/>
        </p:nvSpPr>
        <p:spPr>
          <a:xfrm>
            <a:off x="9624960" y="4226040"/>
            <a:ext cx="21736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1" dur="indefinite" restart="never" nodeType="tmRoot">
          <p:childTnLst>
            <p:seq>
              <p:cTn id="412" dur="indefinite" nodeType="mainSeq">
                <p:childTnLst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1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628560" y="274680"/>
            <a:ext cx="788400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Today’s Class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628560" y="1397520"/>
            <a:ext cx="6389280" cy="30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</a:t>
            </a:r>
            <a:endParaRPr b="0" lang="en-US" sz="2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RCNN Object Detector (2014)</a:t>
            </a:r>
            <a:endParaRPr b="0" lang="en-US" sz="2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Fast RCNN Object Detector (2015)</a:t>
            </a:r>
            <a:endParaRPr b="0" lang="en-US" sz="2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 Faster RCNN Object Detector (2016)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YOLO- You Only Look Once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487" name="Content Placeholder 6" descr=""/>
          <p:cNvPicPr/>
          <p:nvPr/>
        </p:nvPicPr>
        <p:blipFill>
          <a:blip r:embed="rId1"/>
          <a:srcRect l="0" t="0" r="0" b="40509"/>
          <a:stretch/>
        </p:blipFill>
        <p:spPr>
          <a:xfrm>
            <a:off x="4032360" y="1222560"/>
            <a:ext cx="7467480" cy="4956120"/>
          </a:xfrm>
          <a:prstGeom prst="rect">
            <a:avLst/>
          </a:prstGeom>
          <a:ln>
            <a:noFill/>
          </a:ln>
        </p:spPr>
      </p:pic>
      <p:sp>
        <p:nvSpPr>
          <p:cNvPr id="488" name="CustomShape 2"/>
          <p:cNvSpPr/>
          <p:nvPr/>
        </p:nvSpPr>
        <p:spPr>
          <a:xfrm>
            <a:off x="7299720" y="5879160"/>
            <a:ext cx="43477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https://arxiv.org/abs/1506.02640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Redmon et al. CVPR 2016.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408600" y="1677240"/>
            <a:ext cx="3541680" cy="22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Idea: No bounding box proposal.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single regression problem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straight from image pixels to bounding box coordinates and class probabilities.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408600" y="4114800"/>
            <a:ext cx="3541680" cy="164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>
            <a:spAutoFit/>
          </a:bodyPr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</a:rPr>
              <a:t>extremely fast</a:t>
            </a:r>
            <a:endParaRPr b="0" lang="en-US" sz="20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reason globally</a:t>
            </a:r>
            <a:endParaRPr b="0" lang="en-US" sz="2000" spc="-1" strike="noStrike"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learn generalizable representations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3" dur="indefinite" restart="never" nodeType="tmRoot">
          <p:childTnLst>
            <p:seq>
              <p:cTn id="424" dur="indefinite" nodeType="mainSeq">
                <p:childTnLst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29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4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9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YOLO- You Only Look Once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492" name="Picture 7" descr=""/>
          <p:cNvPicPr/>
          <p:nvPr/>
        </p:nvPicPr>
        <p:blipFill>
          <a:blip r:embed="rId1"/>
          <a:stretch/>
        </p:blipFill>
        <p:spPr>
          <a:xfrm>
            <a:off x="1548000" y="1301400"/>
            <a:ext cx="8195760" cy="290160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>
            <a:off x="4694400" y="4316400"/>
            <a:ext cx="7482600" cy="15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187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ivide the image into 7x7 cells.</a:t>
            </a: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Each cell trains a detector.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The detector needs to predict the object’s class distributions.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The detector has 2 bounding-box predictors to predict 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  <a:ea typeface="DejaVu Sans"/>
              </a:rPr>
              <a:t>bounding-boxes and confidence scores.</a:t>
            </a:r>
            <a:endParaRPr b="0" lang="en-US" sz="18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highlight>
                  <a:srgbClr val="ffff00"/>
                </a:highlight>
                <a:latin typeface="Calibri Light"/>
                <a:ea typeface="DejaVu Sans"/>
              </a:rPr>
              <a:t>SSD: Single Shot Detector</a:t>
            </a:r>
            <a:endParaRPr b="0" lang="en-US" sz="33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495" name="Content Placeholder 3" descr=""/>
          <p:cNvPicPr/>
          <p:nvPr/>
        </p:nvPicPr>
        <p:blipFill>
          <a:blip r:embed="rId1"/>
          <a:stretch/>
        </p:blipFill>
        <p:spPr>
          <a:xfrm>
            <a:off x="1438560" y="1130040"/>
            <a:ext cx="8747280" cy="3377880"/>
          </a:xfrm>
          <a:prstGeom prst="rect">
            <a:avLst/>
          </a:prstGeom>
          <a:ln>
            <a:noFill/>
          </a:ln>
        </p:spPr>
      </p:pic>
      <p:sp>
        <p:nvSpPr>
          <p:cNvPr id="496" name="CustomShape 2"/>
          <p:cNvSpPr/>
          <p:nvPr/>
        </p:nvSpPr>
        <p:spPr>
          <a:xfrm>
            <a:off x="9099720" y="5973120"/>
            <a:ext cx="2799000" cy="426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Liu et al. ECCV 2016.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828720" y="5119920"/>
            <a:ext cx="8442360" cy="103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Idea: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Similar to YOLO,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but 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denser grid map, multiscale grid maps. + Data augmentation + Hard negative mining + Other design choices in the network.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"/>
          <p:cNvSpPr/>
          <p:nvPr/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0" name="Picture 3" descr=""/>
          <p:cNvPicPr/>
          <p:nvPr/>
        </p:nvPicPr>
        <p:blipFill>
          <a:blip r:embed="rId1"/>
          <a:stretch/>
        </p:blipFill>
        <p:spPr>
          <a:xfrm>
            <a:off x="972000" y="616320"/>
            <a:ext cx="10245600" cy="539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1288440" y="3137040"/>
            <a:ext cx="9191880" cy="58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Questions?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42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grpSp>
        <p:nvGrpSpPr>
          <p:cNvPr id="243" name="Group 2"/>
          <p:cNvGrpSpPr/>
          <p:nvPr/>
        </p:nvGrpSpPr>
        <p:grpSpPr>
          <a:xfrm>
            <a:off x="1516320" y="1718640"/>
            <a:ext cx="5352480" cy="2843640"/>
            <a:chOff x="1516320" y="1718640"/>
            <a:chExt cx="5352480" cy="2843640"/>
          </a:xfrm>
        </p:grpSpPr>
        <p:sp>
          <p:nvSpPr>
            <p:cNvPr id="244" name="CustomShape 3"/>
            <p:cNvSpPr/>
            <p:nvPr/>
          </p:nvSpPr>
          <p:spPr>
            <a:xfrm>
              <a:off x="1521000" y="2302560"/>
              <a:ext cx="3286080" cy="2259720"/>
            </a:xfrm>
            <a:prstGeom prst="rect">
              <a:avLst/>
            </a:prstGeom>
            <a:noFill/>
            <a:ln w="38160">
              <a:solidFill>
                <a:srgbClr val="ffff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4"/>
            <p:cNvSpPr/>
            <p:nvPr/>
          </p:nvSpPr>
          <p:spPr>
            <a:xfrm>
              <a:off x="5581440" y="3015720"/>
              <a:ext cx="1287360" cy="1158120"/>
            </a:xfrm>
            <a:prstGeom prst="rect">
              <a:avLst/>
            </a:prstGeom>
            <a:noFill/>
            <a:ln w="38160">
              <a:solidFill>
                <a:srgbClr val="ffc00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5"/>
            <p:cNvSpPr/>
            <p:nvPr/>
          </p:nvSpPr>
          <p:spPr>
            <a:xfrm>
              <a:off x="5493960" y="2460600"/>
              <a:ext cx="59544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c000"/>
                  </a:solidFill>
                  <a:latin typeface="Calibri"/>
                  <a:ea typeface="Calibri"/>
                </a:rPr>
                <a:t>cat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47" name="CustomShape 6"/>
            <p:cNvSpPr/>
            <p:nvPr/>
          </p:nvSpPr>
          <p:spPr>
            <a:xfrm>
              <a:off x="1516320" y="1718640"/>
              <a:ext cx="81468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00"/>
                  </a:solidFill>
                  <a:latin typeface="Calibri"/>
                  <a:ea typeface="Calibri"/>
                </a:rPr>
                <a:t>deer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 as Classification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49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1304280" y="1852920"/>
            <a:ext cx="1377720" cy="105264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2666520" y="2315160"/>
            <a:ext cx="50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400">
            <a:solidFill>
              <a:srgbClr val="00b0f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 rot="5400000">
            <a:off x="7606440" y="1991520"/>
            <a:ext cx="1093320" cy="68112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25560">
            <a:solidFill>
              <a:srgbClr val="7030a0"/>
            </a:solidFill>
            <a:beve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7767000" y="2068920"/>
            <a:ext cx="792000" cy="48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  <a:ea typeface="Calibri"/>
              </a:rPr>
              <a:t>CNN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54" name="Group 6"/>
          <p:cNvGrpSpPr/>
          <p:nvPr/>
        </p:nvGrpSpPr>
        <p:grpSpPr>
          <a:xfrm>
            <a:off x="8974800" y="1686600"/>
            <a:ext cx="2087280" cy="1278720"/>
            <a:chOff x="8974800" y="1686600"/>
            <a:chExt cx="2087280" cy="1278720"/>
          </a:xfrm>
        </p:grpSpPr>
        <p:sp>
          <p:nvSpPr>
            <p:cNvPr id="255" name="CustomShape 7"/>
            <p:cNvSpPr/>
            <p:nvPr/>
          </p:nvSpPr>
          <p:spPr>
            <a:xfrm>
              <a:off x="9082080" y="1686600"/>
              <a:ext cx="9763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deer?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6" name="CustomShape 8"/>
            <p:cNvSpPr/>
            <p:nvPr/>
          </p:nvSpPr>
          <p:spPr>
            <a:xfrm>
              <a:off x="9090720" y="2070360"/>
              <a:ext cx="7567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cat?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7" name="CustomShape 9"/>
            <p:cNvSpPr/>
            <p:nvPr/>
          </p:nvSpPr>
          <p:spPr>
            <a:xfrm>
              <a:off x="8974800" y="2478240"/>
              <a:ext cx="208728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background?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58" name="CustomShape 10"/>
          <p:cNvSpPr/>
          <p:nvPr/>
        </p:nvSpPr>
        <p:spPr>
          <a:xfrm flipV="1">
            <a:off x="8526240" y="2325600"/>
            <a:ext cx="53712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0404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 as Classification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60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1661760" y="1852920"/>
            <a:ext cx="1377720" cy="105264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2" name="CustomShape 3"/>
          <p:cNvSpPr/>
          <p:nvPr/>
        </p:nvSpPr>
        <p:spPr>
          <a:xfrm>
            <a:off x="3037320" y="2315160"/>
            <a:ext cx="473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400">
            <a:solidFill>
              <a:srgbClr val="00b0f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 rot="5400000">
            <a:off x="7606440" y="1991520"/>
            <a:ext cx="1093320" cy="68112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 w="25560">
            <a:solidFill>
              <a:srgbClr val="7030a0"/>
            </a:solidFill>
            <a:beve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7767000" y="2068920"/>
            <a:ext cx="792000" cy="48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0840" rIns="608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latin typeface="Calibri"/>
                <a:ea typeface="Calibri"/>
              </a:rPr>
              <a:t>CNN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65" name="Group 6"/>
          <p:cNvGrpSpPr/>
          <p:nvPr/>
        </p:nvGrpSpPr>
        <p:grpSpPr>
          <a:xfrm>
            <a:off x="8974800" y="1686600"/>
            <a:ext cx="2087280" cy="1278720"/>
            <a:chOff x="8974800" y="1686600"/>
            <a:chExt cx="2087280" cy="1278720"/>
          </a:xfrm>
        </p:grpSpPr>
        <p:sp>
          <p:nvSpPr>
            <p:cNvPr id="266" name="CustomShape 7"/>
            <p:cNvSpPr/>
            <p:nvPr/>
          </p:nvSpPr>
          <p:spPr>
            <a:xfrm>
              <a:off x="9082080" y="1686600"/>
              <a:ext cx="9763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deer?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7" name="CustomShape 8"/>
            <p:cNvSpPr/>
            <p:nvPr/>
          </p:nvSpPr>
          <p:spPr>
            <a:xfrm>
              <a:off x="9090720" y="2070360"/>
              <a:ext cx="7567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cat?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8" name="CustomShape 9"/>
            <p:cNvSpPr/>
            <p:nvPr/>
          </p:nvSpPr>
          <p:spPr>
            <a:xfrm>
              <a:off x="8974800" y="2478240"/>
              <a:ext cx="208728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background?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69" name="CustomShape 10"/>
          <p:cNvSpPr/>
          <p:nvPr/>
        </p:nvSpPr>
        <p:spPr>
          <a:xfrm flipV="1">
            <a:off x="8526240" y="2325600"/>
            <a:ext cx="53712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0404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 as Classification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71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2449800" y="1852920"/>
            <a:ext cx="1377720" cy="105264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3836880" y="2311920"/>
            <a:ext cx="389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400">
            <a:solidFill>
              <a:srgbClr val="00b0f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4" name="Group 4"/>
          <p:cNvGrpSpPr/>
          <p:nvPr/>
        </p:nvGrpSpPr>
        <p:grpSpPr>
          <a:xfrm>
            <a:off x="7767000" y="1686600"/>
            <a:ext cx="3295080" cy="1278720"/>
            <a:chOff x="7767000" y="1686600"/>
            <a:chExt cx="3295080" cy="1278720"/>
          </a:xfrm>
        </p:grpSpPr>
        <p:sp>
          <p:nvSpPr>
            <p:cNvPr id="275" name="CustomShape 5"/>
            <p:cNvSpPr/>
            <p:nvPr/>
          </p:nvSpPr>
          <p:spPr>
            <a:xfrm rot="5400000">
              <a:off x="7606440" y="1989720"/>
              <a:ext cx="1093320" cy="68112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 w="25560">
              <a:solidFill>
                <a:srgbClr val="7030a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6"/>
            <p:cNvSpPr/>
            <p:nvPr/>
          </p:nvSpPr>
          <p:spPr>
            <a:xfrm>
              <a:off x="7767000" y="2068920"/>
              <a:ext cx="79200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7030a0"/>
                  </a:solidFill>
                  <a:latin typeface="Calibri"/>
                  <a:ea typeface="Calibri"/>
                </a:rPr>
                <a:t>CNN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7" name="CustomShape 7"/>
            <p:cNvSpPr/>
            <p:nvPr/>
          </p:nvSpPr>
          <p:spPr>
            <a:xfrm>
              <a:off x="9082080" y="1686600"/>
              <a:ext cx="9763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deer?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8" name="CustomShape 8"/>
            <p:cNvSpPr/>
            <p:nvPr/>
          </p:nvSpPr>
          <p:spPr>
            <a:xfrm>
              <a:off x="9090720" y="2070360"/>
              <a:ext cx="7567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cat?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9" name="CustomShape 9"/>
            <p:cNvSpPr/>
            <p:nvPr/>
          </p:nvSpPr>
          <p:spPr>
            <a:xfrm>
              <a:off x="8974800" y="2478240"/>
              <a:ext cx="208728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background?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0" name="CustomShape 10"/>
            <p:cNvSpPr/>
            <p:nvPr/>
          </p:nvSpPr>
          <p:spPr>
            <a:xfrm flipV="1">
              <a:off x="8526240" y="2325600"/>
              <a:ext cx="537120" cy="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04040"/>
              </a:solidFill>
              <a:bevel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 as Classification </a:t>
            </a:r>
            <a:r>
              <a:rPr b="0" lang="en-US" sz="3300" spc="-1" strike="noStrike">
                <a:solidFill>
                  <a:srgbClr val="4472c4"/>
                </a:solidFill>
                <a:highlight>
                  <a:srgbClr val="ffff00"/>
                </a:highlight>
                <a:latin typeface="Calibri Light"/>
                <a:ea typeface="DejaVu Sans"/>
              </a:rPr>
              <a:t>with Sliding Window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82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2451960" y="1852920"/>
            <a:ext cx="1339560" cy="105264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4" name="CustomShape 3"/>
          <p:cNvSpPr/>
          <p:nvPr/>
        </p:nvSpPr>
        <p:spPr>
          <a:xfrm>
            <a:off x="3808800" y="2338920"/>
            <a:ext cx="39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400">
            <a:solidFill>
              <a:srgbClr val="00b0f0"/>
            </a:solidFill>
            <a:bevel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5" name="Group 4"/>
          <p:cNvGrpSpPr/>
          <p:nvPr/>
        </p:nvGrpSpPr>
        <p:grpSpPr>
          <a:xfrm>
            <a:off x="7767000" y="1686600"/>
            <a:ext cx="3295080" cy="1278720"/>
            <a:chOff x="7767000" y="1686600"/>
            <a:chExt cx="3295080" cy="1278720"/>
          </a:xfrm>
        </p:grpSpPr>
        <p:sp>
          <p:nvSpPr>
            <p:cNvPr id="286" name="CustomShape 5"/>
            <p:cNvSpPr/>
            <p:nvPr/>
          </p:nvSpPr>
          <p:spPr>
            <a:xfrm rot="5400000">
              <a:off x="7606440" y="1989720"/>
              <a:ext cx="1093320" cy="68112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 w="25560">
              <a:solidFill>
                <a:srgbClr val="7030a0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6"/>
            <p:cNvSpPr/>
            <p:nvPr/>
          </p:nvSpPr>
          <p:spPr>
            <a:xfrm>
              <a:off x="7767000" y="2068920"/>
              <a:ext cx="79200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7030a0"/>
                  </a:solidFill>
                  <a:latin typeface="Calibri"/>
                  <a:ea typeface="Calibri"/>
                </a:rPr>
                <a:t>CNN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8" name="CustomShape 7"/>
            <p:cNvSpPr/>
            <p:nvPr/>
          </p:nvSpPr>
          <p:spPr>
            <a:xfrm>
              <a:off x="9082080" y="1686600"/>
              <a:ext cx="9763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deer?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9" name="CustomShape 8"/>
            <p:cNvSpPr/>
            <p:nvPr/>
          </p:nvSpPr>
          <p:spPr>
            <a:xfrm>
              <a:off x="9090720" y="2070360"/>
              <a:ext cx="75672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cat?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0" name="CustomShape 9"/>
            <p:cNvSpPr/>
            <p:nvPr/>
          </p:nvSpPr>
          <p:spPr>
            <a:xfrm>
              <a:off x="8974800" y="2478240"/>
              <a:ext cx="2087280" cy="487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840" rIns="60840" tIns="60840" bIns="6084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background?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91" name="CustomShape 10"/>
            <p:cNvSpPr/>
            <p:nvPr/>
          </p:nvSpPr>
          <p:spPr>
            <a:xfrm flipV="1">
              <a:off x="8526240" y="2325600"/>
              <a:ext cx="537120" cy="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04040"/>
              </a:solidFill>
              <a:bevel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4726 -0.00763 0.2944 -0.01504 0.275 0.0044 C 0.2556 0.02408 -0.11498 0.0963 -0.11615 0.11783 C -0.11745 0.13936 0.26497 0.10301 0.26758 0.13334 C 0.27005 0.16366 -0.10078 0.26945 -0.10117 0.3 C -0.10156 0.33079 0.08164 0.32431 0.26497 0.31783 E">
                                      <p:cBhvr>
                                        <p:cTn id="12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Object Detection as Classification with </a:t>
            </a:r>
            <a:r>
              <a:rPr b="0" lang="en-US" sz="3300" spc="-1" strike="noStrike">
                <a:solidFill>
                  <a:srgbClr val="4472c4"/>
                </a:solidFill>
                <a:highlight>
                  <a:srgbClr val="ffff00"/>
                </a:highlight>
                <a:latin typeface="Calibri Light"/>
                <a:ea typeface="DejaVu Sans"/>
              </a:rPr>
              <a:t>Box Proposals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/>
        </p:blipFill>
        <p:spPr>
          <a:xfrm>
            <a:off x="1304280" y="1814760"/>
            <a:ext cx="5923080" cy="361224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2013840" y="2128680"/>
            <a:ext cx="2736720" cy="248616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1589040" y="2508840"/>
            <a:ext cx="3326040" cy="205416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5561640" y="2919600"/>
            <a:ext cx="1339560" cy="140220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7" name="CustomShape 5"/>
          <p:cNvSpPr/>
          <p:nvPr/>
        </p:nvSpPr>
        <p:spPr>
          <a:xfrm>
            <a:off x="5178240" y="2108160"/>
            <a:ext cx="1860120" cy="127440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8" name="CustomShape 6"/>
          <p:cNvSpPr/>
          <p:nvPr/>
        </p:nvSpPr>
        <p:spPr>
          <a:xfrm>
            <a:off x="1898640" y="1923480"/>
            <a:ext cx="5139720" cy="300888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9" name="CustomShape 7"/>
          <p:cNvSpPr/>
          <p:nvPr/>
        </p:nvSpPr>
        <p:spPr>
          <a:xfrm>
            <a:off x="2013840" y="2862720"/>
            <a:ext cx="2736720" cy="140220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0" name="CustomShape 8"/>
          <p:cNvSpPr/>
          <p:nvPr/>
        </p:nvSpPr>
        <p:spPr>
          <a:xfrm>
            <a:off x="2041200" y="2310840"/>
            <a:ext cx="1339560" cy="140220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1" name="CustomShape 9"/>
          <p:cNvSpPr/>
          <p:nvPr/>
        </p:nvSpPr>
        <p:spPr>
          <a:xfrm>
            <a:off x="2822040" y="2775960"/>
            <a:ext cx="1791720" cy="1697040"/>
          </a:xfrm>
          <a:prstGeom prst="rect">
            <a:avLst/>
          </a:prstGeom>
          <a:noFill/>
          <a:ln w="38160">
            <a:solidFill>
              <a:srgbClr val="00b0f0"/>
            </a:solidFill>
            <a:bevel/>
          </a:ln>
          <a:effectLst>
            <a:outerShdw blurRad="381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09480" y="274680"/>
            <a:ext cx="10969920" cy="11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4472c4"/>
                </a:solidFill>
                <a:latin typeface="Calibri Light"/>
                <a:ea typeface="DejaVu Sans"/>
              </a:rPr>
              <a:t>RCNN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03" name="Picture 3" descr=""/>
          <p:cNvPicPr/>
          <p:nvPr/>
        </p:nvPicPr>
        <p:blipFill>
          <a:blip r:embed="rId1"/>
          <a:stretch/>
        </p:blipFill>
        <p:spPr>
          <a:xfrm>
            <a:off x="848520" y="1054440"/>
            <a:ext cx="10491840" cy="420300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1267200" y="5138280"/>
            <a:ext cx="87775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https://people.eecs.berkeley.edu/~rbg/papers/r-cnn-cvpr.pdf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Rich feature hierarchies for accurate object detection and semantic segmentation. Girshick et al. CVPR 2014.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</TotalTime>
  <Application>LibreOffice/6.4.7.2$Linux_X86_64 LibreOffice_project/40$Build-2</Application>
  <Words>872</Words>
  <Paragraphs>174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2019-02-19T20:44:35Z</dcterms:created>
  <dc:creator>office</dc:creator>
  <dc:description/>
  <dc:language>en-US</dc:language>
  <cp:lastModifiedBy/>
  <dcterms:modified xsi:type="dcterms:W3CDTF">2022-05-26T18:25:10Z</dcterms:modified>
  <cp:revision>52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